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63" r:id="rId2"/>
    <p:sldId id="258" r:id="rId3"/>
    <p:sldId id="256" r:id="rId4"/>
    <p:sldId id="320" r:id="rId5"/>
    <p:sldId id="321" r:id="rId6"/>
    <p:sldId id="469" r:id="rId7"/>
    <p:sldId id="257" r:id="rId8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49"/>
    <p:restoredTop sz="94696"/>
  </p:normalViewPr>
  <p:slideViewPr>
    <p:cSldViewPr snapToGrid="0" snapToObjects="1">
      <p:cViewPr varScale="1">
        <p:scale>
          <a:sx n="63" d="100"/>
          <a:sy n="63" d="100"/>
        </p:scale>
        <p:origin x="192" y="7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1BEB0A-D7B3-0D4D-B05C-A6A5300B37D4}" type="datetimeFigureOut">
              <a:rPr lang="hu-HU" smtClean="0"/>
              <a:t>2020. 03. 09.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E1F0DC-5B23-B149-A637-030DDEB94F0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418344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CE9D291-FC2D-6A4C-B1A2-14B6EA74112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E1CA91-8852-A648-B083-F68CDC375A53}" type="slidenum">
              <a:rPr lang="hu-HU" altLang="hu-HU"/>
              <a:pPr/>
              <a:t>3</a:t>
            </a:fld>
            <a:endParaRPr lang="hu-HU" altLang="hu-HU"/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43751B45-C356-E847-9643-FCDDE14908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80975" y="763588"/>
            <a:ext cx="6496050" cy="3654425"/>
          </a:xfrm>
          <a:prstGeom prst="rect">
            <a:avLst/>
          </a:prstGeom>
          <a:noFill/>
          <a:ln w="12699"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13415D8D-3C0C-054E-918C-7F7957C07F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724400"/>
            <a:ext cx="5029200" cy="44196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9117039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6CD33-4337-4529-948A-94F6960B237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6815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7AD0E3C-5B7A-1D46-B7A1-DCB7DC49D4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0B7DF9FF-4664-E14C-9B2A-F5E6A58584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956AF51E-7A93-A345-99AB-83E6AB440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34A01-0628-0444-A235-7E5CEEA37E6A}" type="datetimeFigureOut">
              <a:rPr lang="hu-HU" smtClean="0"/>
              <a:t>2020. 03. 09.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EF3143D4-CB2B-EC47-BEF4-B1BBED8B1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F6835DEB-A453-ED4A-8908-9F61E5578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8A8A3-73EA-C44E-B805-E57803C2EC3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05007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C8B97D9-84B5-B944-92A8-43FAAD7068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316276AC-7AAD-0547-97F3-DE624D4759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281ED9FE-45D7-3E4C-9502-D96DBC565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34A01-0628-0444-A235-7E5CEEA37E6A}" type="datetimeFigureOut">
              <a:rPr lang="hu-HU" smtClean="0"/>
              <a:t>2020. 03. 09.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2AC3854D-FAB6-9048-AA75-A50B771D3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0D4CBDCC-3686-D047-BCBA-4CC827B1E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8A8A3-73EA-C44E-B805-E57803C2EC3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10214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324B5A25-9E52-F043-9E47-B48F7E9518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C03111DE-1FB5-3742-B757-8F01A7ABE0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E2945091-3E26-E045-AFBF-257B0A0CA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34A01-0628-0444-A235-7E5CEEA37E6A}" type="datetimeFigureOut">
              <a:rPr lang="hu-HU" smtClean="0"/>
              <a:t>2020. 03. 09.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D5E239AD-0CFF-E44B-BA24-AB26E7A4C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39967FFE-9E8D-5E48-A29B-AA43607DE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8A8A3-73EA-C44E-B805-E57803C2EC3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455769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Album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7"/>
          <p:cNvSpPr>
            <a:spLocks noGrp="1"/>
          </p:cNvSpPr>
          <p:nvPr>
            <p:ph type="title" hasCustomPrompt="1"/>
          </p:nvPr>
        </p:nvSpPr>
        <p:spPr>
          <a:xfrm>
            <a:off x="304802" y="3962400"/>
            <a:ext cx="11064647" cy="1066800"/>
          </a:xfrm>
        </p:spPr>
        <p:txBody>
          <a:bodyPr bIns="0"/>
          <a:lstStyle>
            <a:lvl1pPr algn="r">
              <a:defRPr lang="en-US" dirty="0"/>
            </a:lvl1pPr>
            <a:extLst/>
          </a:lstStyle>
          <a:p>
            <a:r>
              <a:rPr lang="en-US" dirty="0"/>
              <a:t>Click to add photo album title</a:t>
            </a:r>
          </a:p>
        </p:txBody>
      </p:sp>
      <p:sp>
        <p:nvSpPr>
          <p:cNvPr id="30" name="Rectangle 7"/>
          <p:cNvSpPr>
            <a:spLocks/>
          </p:cNvSpPr>
          <p:nvPr/>
        </p:nvSpPr>
        <p:spPr>
          <a:xfrm>
            <a:off x="604981" y="5181600"/>
            <a:ext cx="10972800" cy="11430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1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ctangle 7"/>
          <p:cNvSpPr>
            <a:spLocks noGrp="1"/>
          </p:cNvSpPr>
          <p:nvPr>
            <p:ph type="body" sz="quarter" idx="10" hasCustomPrompt="1"/>
          </p:nvPr>
        </p:nvSpPr>
        <p:spPr>
          <a:xfrm>
            <a:off x="2844800" y="5133975"/>
            <a:ext cx="8515928" cy="1219200"/>
          </a:xfrm>
        </p:spPr>
        <p:txBody>
          <a:bodyPr vert="horz" tIns="0" anchor="t" anchorCtr="0">
            <a:noAutofit/>
          </a:bodyPr>
          <a:lstStyle>
            <a:lvl1pPr marL="0" marR="0" indent="0" algn="r" rtl="0" latinLnBrk="0">
              <a:spcBef>
                <a:spcPct val="20000"/>
              </a:spcBef>
              <a:buFontTx/>
              <a:buNone/>
              <a:defRPr sz="180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dirty="0"/>
              <a:t>Click to add date and other details</a:t>
            </a:r>
          </a:p>
        </p:txBody>
      </p:sp>
      <p:sp>
        <p:nvSpPr>
          <p:cNvPr id="27" name="Rectangle 6"/>
          <p:cNvSpPr>
            <a:spLocks noGrp="1"/>
          </p:cNvSpPr>
          <p:nvPr>
            <p:ph type="pic" sz="quarter" idx="11"/>
          </p:nvPr>
        </p:nvSpPr>
        <p:spPr>
          <a:xfrm>
            <a:off x="8128000" y="1600200"/>
            <a:ext cx="3048000" cy="22860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/>
          <a:lstStyle/>
          <a:p>
            <a:pPr algn="ctr">
              <a:buFontTx/>
              <a:buNone/>
            </a:pPr>
            <a:r>
              <a:rPr lang="en-US" sz="2000"/>
              <a:t>Click icon to add picture</a:t>
            </a:r>
            <a:endParaRPr lang="en-US" sz="2000" dirty="0"/>
          </a:p>
        </p:txBody>
      </p:sp>
      <p:sp>
        <p:nvSpPr>
          <p:cNvPr id="6" name="Rectangle 5"/>
          <p:cNvSpPr/>
          <p:nvPr userDrawn="1"/>
        </p:nvSpPr>
        <p:spPr>
          <a:xfrm>
            <a:off x="235792" y="186904"/>
            <a:ext cx="11684000" cy="6213896"/>
          </a:xfrm>
          <a:prstGeom prst="rect">
            <a:avLst/>
          </a:prstGeom>
          <a:noFill/>
          <a:ln w="9525" cap="rnd" cmpd="sng" algn="ctr">
            <a:solidFill>
              <a:schemeClr val="bg1">
                <a:tint val="85000"/>
              </a:schemeClr>
            </a:solidFill>
            <a:prstDash val="dash"/>
          </a:ln>
          <a:effectLst>
            <a:outerShdw blurRad="25400" dist="12700" dir="5400000" algn="tl" rotWithShape="0">
              <a:schemeClr val="bg1">
                <a:alpha val="60000"/>
              </a:scheme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Rectangle 10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F30C84A2-23CF-44F5-B813-5187ED5C7D1C}" type="datetimeFigureOut">
              <a:rPr lang="en-US" sz="1200" smtClean="0">
                <a:solidFill>
                  <a:schemeClr val="tx2"/>
                </a:solidFill>
              </a:rPr>
              <a:pPr/>
              <a:t>3/9/2020</a:t>
            </a:fld>
            <a:endParaRPr lang="en-US"/>
          </a:p>
        </p:txBody>
      </p:sp>
      <p:sp>
        <p:nvSpPr>
          <p:cNvPr id="12" name="Rectangle 1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/>
            <a:fld id="{F99EC173-99AE-4773-AB25-02E469A13EAE}" type="slidenum">
              <a:rPr lang="en-US" sz="1200" smtClean="0">
                <a:solidFill>
                  <a:schemeClr val="tx2"/>
                </a:solidFill>
              </a:rPr>
              <a:pPr algn="r"/>
              <a:t>‹#›</a:t>
            </a:fld>
            <a:endParaRPr lang="en-US"/>
          </a:p>
        </p:txBody>
      </p:sp>
      <p:sp>
        <p:nvSpPr>
          <p:cNvPr id="13" name="Rectangle 12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978764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A6D74F7-58B6-D94F-B22D-02AE1FF46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469B8A04-C366-1943-8993-5EEBB10DB4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A813E5C6-B992-7549-A756-9DC264CC8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34A01-0628-0444-A235-7E5CEEA37E6A}" type="datetimeFigureOut">
              <a:rPr lang="hu-HU" smtClean="0"/>
              <a:t>2020. 03. 09.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0070C66A-C8A7-5241-9EF2-8230566FC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A3F15ED0-7952-2842-BDE5-6E93C573D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8A8A3-73EA-C44E-B805-E57803C2EC3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62552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6CEE1BA-2C07-5C41-9494-B54D9DA1F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7B3425E2-BBFD-1C4F-8A95-EE0E383ED6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416ECA29-2ABC-3549-A90E-9E0664B03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34A01-0628-0444-A235-7E5CEEA37E6A}" type="datetimeFigureOut">
              <a:rPr lang="hu-HU" smtClean="0"/>
              <a:t>2020. 03. 09.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258B75FF-15C3-E941-8D89-3CC1F1702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1B9BC5F4-4F76-5041-8002-F3F8558EB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8A8A3-73EA-C44E-B805-E57803C2EC3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62864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AEDA103-9158-F347-A4F6-90DE4A1E9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B5E6E5B-6985-8545-9732-D2DB0865DE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C29F560A-D71F-224F-AE23-C96A29925F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2D20F5DC-F5CC-DB41-A844-0B46C3DB0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34A01-0628-0444-A235-7E5CEEA37E6A}" type="datetimeFigureOut">
              <a:rPr lang="hu-HU" smtClean="0"/>
              <a:t>2020. 03. 09.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45F8AFBE-B7D4-614D-93FB-F6E356534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D3329B1F-AAEB-5249-B5C8-6E3EA1F8B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8A8A3-73EA-C44E-B805-E57803C2EC3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70108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3FA942B-A26D-DA4B-9B14-998E72664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D60ECACD-2670-4C4F-A121-45F31B94E2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6ADC1D20-103B-A746-AB74-8DFB9F6139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39253288-5D7D-5441-89DF-95860909C9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C202C734-D633-A14C-80AD-B98D59F0D2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F1BF3998-9273-1843-B920-1FC6AD667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34A01-0628-0444-A235-7E5CEEA37E6A}" type="datetimeFigureOut">
              <a:rPr lang="hu-HU" smtClean="0"/>
              <a:t>2020. 03. 09.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147DBA74-6F9A-534E-8B88-AA5B8AE9D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27A81C16-3C33-B14C-9C78-9BC3D7D77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8A8A3-73EA-C44E-B805-E57803C2EC3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62567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BC9B0F8-20BC-F94A-946D-6D47AF547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8695871D-D25E-9946-9489-625DF3836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34A01-0628-0444-A235-7E5CEEA37E6A}" type="datetimeFigureOut">
              <a:rPr lang="hu-HU" smtClean="0"/>
              <a:t>2020. 03. 09.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9591DC8D-E77E-8245-84C9-4AD46BBED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FF9C4E41-7EEB-F346-B664-21F95CD47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8A8A3-73EA-C44E-B805-E57803C2EC3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42815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99B8F976-6E9D-A147-866D-5BD8FE253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34A01-0628-0444-A235-7E5CEEA37E6A}" type="datetimeFigureOut">
              <a:rPr lang="hu-HU" smtClean="0"/>
              <a:t>2020. 03. 09.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986340C1-1014-DD4C-ACF2-F993515EA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79965204-F489-0A4C-A91E-29ED74D4E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8A8A3-73EA-C44E-B805-E57803C2EC3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85256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7BA180E-13E9-664C-A657-8D34E97D4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4DB5069-BCD5-E245-A126-24546BE62D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A5CD6408-EC6D-2241-A09A-9C89AC3DF9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C8EE665A-28CA-214A-A18A-6E3F78FEF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34A01-0628-0444-A235-7E5CEEA37E6A}" type="datetimeFigureOut">
              <a:rPr lang="hu-HU" smtClean="0"/>
              <a:t>2020. 03. 09.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95012F63-D477-DB42-93F6-AB1312463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5076FE9D-C6E9-D046-9ADA-3841B697D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8A8A3-73EA-C44E-B805-E57803C2EC3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61968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06EBB85-6AD9-0D4E-929D-C0008C071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F3F7098B-93E5-8E48-992D-0C436A5FE5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AF029D6-BA9E-6A4D-88AA-B7BA30E050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9BB4E247-7DA4-D541-A498-C936AB0B1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34A01-0628-0444-A235-7E5CEEA37E6A}" type="datetimeFigureOut">
              <a:rPr lang="hu-HU" smtClean="0"/>
              <a:t>2020. 03. 09.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116B3475-F64D-CC41-AEC4-E020E7361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5CC811E1-795B-8E43-B5CF-90A624B92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8A8A3-73EA-C44E-B805-E57803C2EC3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21130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AC8C6A79-2364-2445-90AA-B8CD260C09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02FDA94A-1C77-4141-8260-61F24FA944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252B319D-488B-DF4D-80F9-808E92D237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F34A01-0628-0444-A235-7E5CEEA37E6A}" type="datetimeFigureOut">
              <a:rPr lang="hu-HU" smtClean="0"/>
              <a:t>2020. 03. 09.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A565AB9B-89FE-F04B-B370-BCAD1C6E4C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10379F0A-8F19-5042-8385-E82E8998F8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E8A8A3-73EA-C44E-B805-E57803C2EC3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12694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omenad.hu/2019/02/19/ismet-nemzetkozi-hiru-kutatokkal-talalkozhatnak-a-szegedi-tudos-akademia-novendekei/" TargetMode="External"/><Relationship Id="rId2" Type="http://schemas.openxmlformats.org/officeDocument/2006/relationships/hyperlink" Target="http://www.google.hu/url?sa=i&amp;rct=j&amp;q=&amp;esrc=s&amp;source=images&amp;cd=&amp;ved=2ahUKEwivudzA7JznAhUFNOwKHUn6CYkQjRx6BAgBEAQ&amp;url=http://www.vasarhely24.com/esemeny/ma-kezdodik-a-te-mar-szinte-szte-s-vagy-programsorozat&amp;psig=AOvVaw2Yp6pocY4XaD654h66z8hK&amp;ust=1579976289328073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um 1">
            <a:extLst>
              <a:ext uri="{FF2B5EF4-FFF2-40B4-BE49-F238E27FC236}">
                <a16:creationId xmlns:a16="http://schemas.microsoft.com/office/drawing/2014/main" id="{8D5C3B54-926F-144D-A686-30A2EF7E61E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9681530"/>
              </p:ext>
            </p:extLst>
          </p:nvPr>
        </p:nvGraphicFramePr>
        <p:xfrm>
          <a:off x="4173538" y="719138"/>
          <a:ext cx="3843337" cy="541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Dokumentum" r:id="rId3" imgW="5765800" imgH="8128000" progId="Word.Document.12">
                  <p:embed/>
                </p:oleObj>
              </mc:Choice>
              <mc:Fallback>
                <p:oleObj name="Dokumentum" r:id="rId3" imgW="5765800" imgH="81280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73538" y="719138"/>
                        <a:ext cx="3843337" cy="54181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42620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2209800" y="302792"/>
            <a:ext cx="7772400" cy="1326009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hu-HU" sz="4000" b="1" dirty="0" err="1">
                <a:latin typeface="Times New Roman" pitchFamily="18" charset="0"/>
                <a:cs typeface="Times New Roman" pitchFamily="18" charset="0"/>
              </a:rPr>
              <a:t>Fallot-tetralogia</a:t>
            </a:r>
            <a:r>
              <a:rPr lang="hu-HU" sz="4000" b="1" dirty="0">
                <a:latin typeface="Times New Roman" pitchFamily="18" charset="0"/>
                <a:cs typeface="Times New Roman" pitchFamily="18" charset="0"/>
              </a:rPr>
              <a:t> újszülött és csecsemőkorban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2567608" y="4772744"/>
            <a:ext cx="7088832" cy="1752600"/>
          </a:xfrm>
        </p:spPr>
        <p:txBody>
          <a:bodyPr>
            <a:normAutofit/>
          </a:bodyPr>
          <a:lstStyle/>
          <a:p>
            <a:r>
              <a:rPr lang="hu-HU" sz="2800" b="1" i="1" dirty="0">
                <a:latin typeface="Times New Roman" pitchFamily="18" charset="0"/>
                <a:cs typeface="Times New Roman" pitchFamily="18" charset="0"/>
              </a:rPr>
              <a:t>Katona Márta, Rácz Katalin, </a:t>
            </a:r>
            <a:r>
              <a:rPr lang="hu-HU" sz="2800" b="1" i="1" dirty="0" err="1">
                <a:latin typeface="Times New Roman" pitchFamily="18" charset="0"/>
                <a:cs typeface="Times New Roman" pitchFamily="18" charset="0"/>
              </a:rPr>
              <a:t>Babik</a:t>
            </a:r>
            <a:r>
              <a:rPr lang="hu-HU" sz="2800" b="1" i="1" dirty="0">
                <a:latin typeface="Times New Roman" pitchFamily="18" charset="0"/>
                <a:cs typeface="Times New Roman" pitchFamily="18" charset="0"/>
              </a:rPr>
              <a:t> Barna, </a:t>
            </a:r>
            <a:r>
              <a:rPr lang="hu-HU" sz="2800" b="1" i="1" dirty="0" err="1">
                <a:latin typeface="Times New Roman" pitchFamily="18" charset="0"/>
                <a:cs typeface="Times New Roman" pitchFamily="18" charset="0"/>
              </a:rPr>
              <a:t>Hartyánszky</a:t>
            </a:r>
            <a:r>
              <a:rPr lang="hu-HU" sz="2800" b="1" i="1" dirty="0">
                <a:latin typeface="Times New Roman" pitchFamily="18" charset="0"/>
                <a:cs typeface="Times New Roman" pitchFamily="18" charset="0"/>
              </a:rPr>
              <a:t> István és </a:t>
            </a:r>
            <a:r>
              <a:rPr lang="hu-HU" sz="2800" b="1" i="1" dirty="0" err="1">
                <a:latin typeface="Times New Roman" pitchFamily="18" charset="0"/>
                <a:cs typeface="Times New Roman" pitchFamily="18" charset="0"/>
              </a:rPr>
              <a:t>Bogáts</a:t>
            </a:r>
            <a:r>
              <a:rPr lang="hu-HU" sz="2800" b="1" i="1" dirty="0">
                <a:latin typeface="Times New Roman" pitchFamily="18" charset="0"/>
                <a:cs typeface="Times New Roman" pitchFamily="18" charset="0"/>
              </a:rPr>
              <a:t> Gábor  </a:t>
            </a:r>
          </a:p>
        </p:txBody>
      </p:sp>
      <p:sp>
        <p:nvSpPr>
          <p:cNvPr id="4" name="Szövegdoboz 3"/>
          <p:cNvSpPr txBox="1"/>
          <p:nvPr/>
        </p:nvSpPr>
        <p:spPr>
          <a:xfrm>
            <a:off x="1775520" y="5910372"/>
            <a:ext cx="8686032" cy="8309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hu-HU" sz="2400" b="1" dirty="0">
                <a:latin typeface="Times New Roman" pitchFamily="18" charset="0"/>
                <a:cs typeface="Times New Roman" pitchFamily="18" charset="0"/>
              </a:rPr>
              <a:t>SZTE Gyermekgyógyászati Klinika, </a:t>
            </a:r>
            <a:r>
              <a:rPr lang="hu-HU" sz="2400" b="1" dirty="0" err="1">
                <a:latin typeface="Times New Roman" pitchFamily="18" charset="0"/>
                <a:cs typeface="Times New Roman" pitchFamily="18" charset="0"/>
              </a:rPr>
              <a:t>Aneszteziológiai</a:t>
            </a:r>
            <a:r>
              <a:rPr lang="hu-HU" sz="2400" b="1" dirty="0">
                <a:latin typeface="Times New Roman" pitchFamily="18" charset="0"/>
                <a:cs typeface="Times New Roman" pitchFamily="18" charset="0"/>
              </a:rPr>
              <a:t> és Intenzív </a:t>
            </a:r>
          </a:p>
          <a:p>
            <a:r>
              <a:rPr lang="hu-HU" sz="2400" b="1" dirty="0">
                <a:latin typeface="Times New Roman" pitchFamily="18" charset="0"/>
                <a:cs typeface="Times New Roman" pitchFamily="18" charset="0"/>
              </a:rPr>
              <a:t>Terápiás Intézet, Kardiológiai Centrum Szívsebészeti Osztály</a:t>
            </a:r>
          </a:p>
        </p:txBody>
      </p:sp>
      <p:sp>
        <p:nvSpPr>
          <p:cNvPr id="14340" name="AutoShape 4" descr="Képtalálat a következőre: „SZTE”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679575" y="-1485900"/>
            <a:ext cx="5734050" cy="30956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42" name="AutoShape 6" descr="Képtalálat a következőre: „SZTE”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679575" y="-1485900"/>
            <a:ext cx="5734050" cy="30956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pic>
        <p:nvPicPr>
          <p:cNvPr id="14348" name="Picture 12" descr="Kapcsolódó kép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31618" y="1988841"/>
            <a:ext cx="3328764" cy="2502313"/>
          </a:xfrm>
          <a:prstGeom prst="rect">
            <a:avLst/>
          </a:prstGeom>
          <a:noFill/>
        </p:spPr>
      </p:pic>
      <p:pic>
        <p:nvPicPr>
          <p:cNvPr id="12" name="Picture 2" descr="Szegedi Tudományegyetem Szent-Györgyi Albert Klinikai Központ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112225" y="2630804"/>
            <a:ext cx="1579661" cy="159028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pic>
        <p:nvPicPr>
          <p:cNvPr id="9" name="Picture 9" descr="Szeged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423592" y="2708920"/>
            <a:ext cx="1394520" cy="1368152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</p:spPr>
      </p:pic>
      <p:sp>
        <p:nvSpPr>
          <p:cNvPr id="10" name="AutoShape 6" descr="Képtalálat a következőre: „SZTE”">
            <a:hlinkClick r:id="rId2"/>
            <a:extLst>
              <a:ext uri="{FF2B5EF4-FFF2-40B4-BE49-F238E27FC236}">
                <a16:creationId xmlns:a16="http://schemas.microsoft.com/office/drawing/2014/main" id="{BB104BF1-B41D-9B4E-BB91-9EDF5DF300E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79575" y="-1466825"/>
            <a:ext cx="5734050" cy="30956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12597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C9E56E4-8CC2-C443-8A07-7901389D7B1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855913" y="2205038"/>
            <a:ext cx="7632700" cy="958850"/>
          </a:xfrm>
          <a:noFill/>
          <a:ln/>
        </p:spPr>
        <p:txBody>
          <a:bodyPr vert="horz" lIns="92075" tIns="46038" rIns="92075" bIns="46038" rtlCol="0" anchor="ctr">
            <a:normAutofit fontScale="90000"/>
          </a:bodyPr>
          <a:lstStyle/>
          <a:p>
            <a:pPr algn="r"/>
            <a:r>
              <a:rPr lang="hu-HU" altLang="hu-HU" sz="4000" b="1">
                <a:latin typeface="Comic Sans MS" panose="030F0902030302020204" pitchFamily="66" charset="0"/>
              </a:rPr>
              <a:t> </a:t>
            </a:r>
            <a:r>
              <a:rPr lang="hu-HU" altLang="hu-HU" b="1">
                <a:latin typeface="Comic Sans MS" panose="030F0902030302020204" pitchFamily="66" charset="0"/>
              </a:rPr>
              <a:t>Fallot-tetralogia csecsemő és gyermekkorban</a:t>
            </a:r>
            <a:r>
              <a:rPr lang="hu-HU" altLang="hu-HU"/>
              <a:t> 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A2547A3D-79BA-C546-96A0-49B39911778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279650" y="5373688"/>
            <a:ext cx="7416800" cy="1249362"/>
          </a:xfrm>
          <a:noFill/>
          <a:ln/>
        </p:spPr>
        <p:txBody>
          <a:bodyPr vert="horz" lIns="92075" tIns="46038" rIns="92075" bIns="46038" rtlCol="0">
            <a:normAutofit fontScale="92500" lnSpcReduction="20000"/>
          </a:bodyPr>
          <a:lstStyle/>
          <a:p>
            <a:pPr marL="342900" indent="-342900">
              <a:lnSpc>
                <a:spcPct val="80000"/>
              </a:lnSpc>
            </a:pPr>
            <a:r>
              <a:rPr lang="hu-HU" altLang="hu-HU" sz="1400" b="1">
                <a:latin typeface="Comic Sans MS" panose="030F0902030302020204" pitchFamily="66" charset="0"/>
              </a:rPr>
              <a:t>Rácz Katalin, Katona Márta, Hartyánszky István, Bogáts Gábor </a:t>
            </a:r>
          </a:p>
          <a:p>
            <a:pPr marL="342900" indent="-342900">
              <a:lnSpc>
                <a:spcPct val="80000"/>
              </a:lnSpc>
            </a:pPr>
            <a:endParaRPr lang="hu-HU" altLang="hu-HU" sz="1400" b="1">
              <a:latin typeface="Comic Sans MS" panose="030F0902030302020204" pitchFamily="66" charset="0"/>
            </a:endParaRPr>
          </a:p>
          <a:p>
            <a:pPr marL="342900" indent="-342900">
              <a:lnSpc>
                <a:spcPct val="80000"/>
              </a:lnSpc>
            </a:pPr>
            <a:r>
              <a:rPr lang="hu-HU" altLang="hu-HU" sz="1400">
                <a:latin typeface="Comic Sans MS" panose="030F0902030302020204" pitchFamily="66" charset="0"/>
              </a:rPr>
              <a:t>SZTE Gyermekgyógyászati Klinika és Gyermek Egészségügyi Központ</a:t>
            </a:r>
          </a:p>
          <a:p>
            <a:pPr marL="342900" indent="-342900">
              <a:lnSpc>
                <a:spcPct val="80000"/>
              </a:lnSpc>
            </a:pPr>
            <a:r>
              <a:rPr lang="hu-HU" altLang="hu-HU" sz="1400">
                <a:latin typeface="Comic Sans MS" panose="030F0902030302020204" pitchFamily="66" charset="0"/>
              </a:rPr>
              <a:t>SZTE II. Belgyógyászati Klinika és Kardiológiai Központ Szívsebészeti Osztály</a:t>
            </a:r>
          </a:p>
          <a:p>
            <a:pPr marL="342900" indent="-342900">
              <a:lnSpc>
                <a:spcPct val="80000"/>
              </a:lnSpc>
            </a:pPr>
            <a:r>
              <a:rPr lang="hu-HU" altLang="hu-HU" sz="1400">
                <a:latin typeface="Comic Sans MS" panose="030F0902030302020204" pitchFamily="66" charset="0"/>
              </a:rPr>
              <a:t>Szeged</a:t>
            </a:r>
          </a:p>
        </p:txBody>
      </p:sp>
      <p:sp>
        <p:nvSpPr>
          <p:cNvPr id="4100" name="Text Box 4">
            <a:extLst>
              <a:ext uri="{FF2B5EF4-FFF2-40B4-BE49-F238E27FC236}">
                <a16:creationId xmlns:a16="http://schemas.microsoft.com/office/drawing/2014/main" id="{7E4C09A7-C59C-FF4E-AC8B-ED87C3EC60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95775" y="6442075"/>
            <a:ext cx="388778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hu-HU" altLang="hu-HU" sz="1200">
                <a:latin typeface="Comic Sans MS" panose="030F0902030302020204" pitchFamily="66" charset="0"/>
              </a:rPr>
              <a:t>Gyermekkardiológiai klub, Budapest 2020.01.31.</a:t>
            </a:r>
          </a:p>
        </p:txBody>
      </p:sp>
      <p:pic>
        <p:nvPicPr>
          <p:cNvPr id="4101" name="Picture 6" descr="SZTE">
            <a:extLst>
              <a:ext uri="{FF2B5EF4-FFF2-40B4-BE49-F238E27FC236}">
                <a16:creationId xmlns:a16="http://schemas.microsoft.com/office/drawing/2014/main" id="{7DD4FADC-B1F8-994F-9E2C-93157E08B2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1" y="333375"/>
            <a:ext cx="1655763" cy="1531938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79868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1738283" y="1933572"/>
            <a:ext cx="8701117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hu-HU" cap="small" dirty="0">
                <a:solidFill>
                  <a:schemeClr val="bg1"/>
                </a:solidFill>
                <a:effectLst/>
              </a:rPr>
              <a:t>Felnőttkori </a:t>
            </a:r>
            <a:r>
              <a:rPr lang="hu-HU" cap="small" dirty="0" err="1">
                <a:effectLst/>
              </a:rPr>
              <a:t>fallot-tetralógia</a:t>
            </a:r>
            <a:br>
              <a:rPr lang="hu-HU" cap="small" dirty="0">
                <a:effectLst/>
              </a:rPr>
            </a:br>
            <a:r>
              <a:rPr lang="hu-HU" cap="small" dirty="0">
                <a:effectLst/>
              </a:rPr>
              <a:t>- hosszú távú utánkövetési adataink</a:t>
            </a:r>
            <a:br>
              <a:rPr lang="hu-HU" cap="small" dirty="0">
                <a:effectLst/>
              </a:rPr>
            </a:br>
            <a:r>
              <a:rPr lang="hu-HU" cap="small" dirty="0">
                <a:effectLst/>
              </a:rPr>
              <a:t>- egy centrum adatai</a:t>
            </a:r>
            <a:endParaRPr lang="en-US" cap="small" dirty="0">
              <a:effectLst/>
            </a:endParaRPr>
          </a:p>
        </p:txBody>
      </p:sp>
      <p:sp>
        <p:nvSpPr>
          <p:cNvPr id="17" name="Rectangle 16"/>
          <p:cNvSpPr>
            <a:spLocks noGrp="1"/>
          </p:cNvSpPr>
          <p:nvPr>
            <p:ph type="body" sz="quarter" idx="10"/>
          </p:nvPr>
        </p:nvSpPr>
        <p:spPr>
          <a:xfrm>
            <a:off x="1738282" y="3714752"/>
            <a:ext cx="8715436" cy="1219200"/>
          </a:xfrm>
        </p:spPr>
        <p:txBody>
          <a:bodyPr/>
          <a:lstStyle/>
          <a:p>
            <a:pPr algn="ctr">
              <a:defRPr/>
            </a:pPr>
            <a:r>
              <a:rPr lang="hu-HU" sz="2000" i="1" dirty="0">
                <a:solidFill>
                  <a:schemeClr val="bg1"/>
                </a:solidFill>
                <a:latin typeface="Bookman Old Style" panose="02050604050505020204" pitchFamily="18" charset="0"/>
              </a:rPr>
              <a:t>Ambrus N., </a:t>
            </a:r>
            <a:r>
              <a:rPr lang="hu-HU" sz="2000" dirty="0">
                <a:solidFill>
                  <a:schemeClr val="bg1"/>
                </a:solidFill>
                <a:latin typeface="Bookman Old Style" panose="02050604050505020204" pitchFamily="18" charset="0"/>
              </a:rPr>
              <a:t>Havasi K., </a:t>
            </a:r>
            <a:r>
              <a:rPr lang="hu-HU" sz="2000" dirty="0">
                <a:latin typeface="Bookman Old Style" panose="02050604050505020204" pitchFamily="18" charset="0"/>
              </a:rPr>
              <a:t>Kalapos A., Berek K., </a:t>
            </a:r>
            <a:r>
              <a:rPr lang="hu-HU" sz="2000" dirty="0" err="1">
                <a:latin typeface="Bookman Old Style" panose="02050604050505020204" pitchFamily="18" charset="0"/>
              </a:rPr>
              <a:t>Bogáts</a:t>
            </a:r>
            <a:r>
              <a:rPr lang="hu-HU" sz="2000" dirty="0">
                <a:latin typeface="Bookman Old Style" panose="02050604050505020204" pitchFamily="18" charset="0"/>
              </a:rPr>
              <a:t> G., Kovács G., </a:t>
            </a:r>
            <a:r>
              <a:rPr lang="hu-HU" sz="2000" dirty="0" err="1">
                <a:latin typeface="Bookman Old Style" panose="02050604050505020204" pitchFamily="18" charset="0"/>
              </a:rPr>
              <a:t>Hartyánszky</a:t>
            </a:r>
            <a:r>
              <a:rPr lang="hu-HU" sz="2000" dirty="0">
                <a:latin typeface="Bookman Old Style" panose="02050604050505020204" pitchFamily="18" charset="0"/>
              </a:rPr>
              <a:t> I., Nemes A., </a:t>
            </a:r>
            <a:r>
              <a:rPr lang="hu-HU" sz="2000" dirty="0" err="1">
                <a:latin typeface="Bookman Old Style" panose="02050604050505020204" pitchFamily="18" charset="0"/>
              </a:rPr>
              <a:t>Forster</a:t>
            </a:r>
            <a:r>
              <a:rPr lang="hu-HU" sz="2000" dirty="0">
                <a:latin typeface="Bookman Old Style" panose="02050604050505020204" pitchFamily="18" charset="0"/>
              </a:rPr>
              <a:t> T.</a:t>
            </a:r>
          </a:p>
          <a:p>
            <a:pPr algn="ctr">
              <a:defRPr/>
            </a:pPr>
            <a:r>
              <a:rPr lang="hu-HU" dirty="0">
                <a:latin typeface="Bookman Old Style" panose="02050604050505020204" pitchFamily="18" charset="0"/>
              </a:rPr>
              <a:t>SZTE </a:t>
            </a:r>
            <a:r>
              <a:rPr lang="hu-HU" dirty="0" err="1">
                <a:latin typeface="Bookman Old Style" panose="02050604050505020204" pitchFamily="18" charset="0"/>
              </a:rPr>
              <a:t>II</a:t>
            </a:r>
            <a:r>
              <a:rPr lang="hu-HU" dirty="0">
                <a:latin typeface="Bookman Old Style" panose="02050604050505020204" pitchFamily="18" charset="0"/>
              </a:rPr>
              <a:t>. sz. Belgyógyászati Klinika és Kardiológiai Központ</a:t>
            </a:r>
          </a:p>
          <a:p>
            <a:pPr algn="ctr">
              <a:defRPr/>
            </a:pPr>
            <a:r>
              <a:rPr lang="hu-HU" dirty="0">
                <a:latin typeface="Bookman Old Style" panose="02050604050505020204" pitchFamily="18" charset="0"/>
              </a:rPr>
              <a:t>Szeged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264626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FD3D407-82D8-49BB-965C-A9202FDBD17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/>
              <a:t>A </a:t>
            </a:r>
            <a:r>
              <a:rPr lang="hu-HU" dirty="0" err="1"/>
              <a:t>Fallot</a:t>
            </a:r>
            <a:r>
              <a:rPr lang="hu-HU" dirty="0"/>
              <a:t>-tetralógia genetikai vonatkozásai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F4C091A4-CFB9-49EB-8BC6-4CD6A14D07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/>
              <a:t>Szumutku Fanni</a:t>
            </a:r>
          </a:p>
          <a:p>
            <a:r>
              <a:rPr lang="hu-HU" dirty="0"/>
              <a:t>SE, II. Sz. Gyermekklinika</a:t>
            </a:r>
          </a:p>
          <a:p>
            <a:r>
              <a:rPr lang="hu-HU" dirty="0" err="1"/>
              <a:t>Kerpel-Fronius</a:t>
            </a:r>
            <a:r>
              <a:rPr lang="hu-HU" dirty="0"/>
              <a:t> Ödön Tehetséggondozó Program</a:t>
            </a:r>
          </a:p>
          <a:p>
            <a:r>
              <a:rPr lang="hu-HU" dirty="0"/>
              <a:t>2020.01.31.</a:t>
            </a:r>
          </a:p>
        </p:txBody>
      </p:sp>
    </p:spTree>
    <p:extLst>
      <p:ext uri="{BB962C8B-B14F-4D97-AF65-F5344CB8AC3E}">
        <p14:creationId xmlns:p14="http://schemas.microsoft.com/office/powerpoint/2010/main" val="3830664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Cím 1">
            <a:extLst>
              <a:ext uri="{FF2B5EF4-FFF2-40B4-BE49-F238E27FC236}">
                <a16:creationId xmlns:a16="http://schemas.microsoft.com/office/drawing/2014/main" id="{43C79EEC-50B0-564C-952F-F6D45884029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63750" y="62071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hu-HU" altLang="hu-HU">
                <a:solidFill>
                  <a:schemeClr val="bg1"/>
                </a:solidFill>
              </a:rPr>
              <a:t>Gyermekkardiológiai Club</a:t>
            </a:r>
            <a:br>
              <a:rPr lang="hu-HU" altLang="hu-HU">
                <a:solidFill>
                  <a:schemeClr val="bg1"/>
                </a:solidFill>
              </a:rPr>
            </a:br>
            <a:r>
              <a:rPr lang="hu-HU" altLang="hu-HU">
                <a:solidFill>
                  <a:schemeClr val="bg1"/>
                </a:solidFill>
              </a:rPr>
              <a:t>2020</a:t>
            </a:r>
          </a:p>
        </p:txBody>
      </p:sp>
      <p:sp>
        <p:nvSpPr>
          <p:cNvPr id="15362" name="Alcím 2">
            <a:extLst>
              <a:ext uri="{FF2B5EF4-FFF2-40B4-BE49-F238E27FC236}">
                <a16:creationId xmlns:a16="http://schemas.microsoft.com/office/drawing/2014/main" id="{9BF91C12-8470-0F40-8D5B-449EF9C2CEF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895600" y="2636838"/>
            <a:ext cx="6400800" cy="3001962"/>
          </a:xfrm>
        </p:spPr>
        <p:txBody>
          <a:bodyPr/>
          <a:lstStyle/>
          <a:p>
            <a:r>
              <a:rPr lang="hu-HU" altLang="hu-HU">
                <a:solidFill>
                  <a:schemeClr val="bg1"/>
                </a:solidFill>
              </a:rPr>
              <a:t>FIV spektruma a magzatban</a:t>
            </a:r>
          </a:p>
          <a:p>
            <a:r>
              <a:rPr lang="hu-HU" altLang="hu-HU">
                <a:solidFill>
                  <a:schemeClr val="bg1"/>
                </a:solidFill>
              </a:rPr>
              <a:t>Diagnosztikai kihívások</a:t>
            </a:r>
          </a:p>
          <a:p>
            <a:r>
              <a:rPr lang="hu-HU" altLang="hu-HU" sz="1800">
                <a:solidFill>
                  <a:schemeClr val="bg1"/>
                </a:solidFill>
              </a:rPr>
              <a:t>Prof. Dr Kádár Krisztina</a:t>
            </a:r>
          </a:p>
          <a:p>
            <a:r>
              <a:rPr lang="hu-HU" altLang="hu-HU" sz="1800">
                <a:solidFill>
                  <a:schemeClr val="bg1"/>
                </a:solidFill>
              </a:rPr>
              <a:t>SE Városmajori Szív és Érgyógyászati Klinika</a:t>
            </a:r>
          </a:p>
        </p:txBody>
      </p:sp>
      <p:pic>
        <p:nvPicPr>
          <p:cNvPr id="15363" name="Kép 2">
            <a:extLst>
              <a:ext uri="{FF2B5EF4-FFF2-40B4-BE49-F238E27FC236}">
                <a16:creationId xmlns:a16="http://schemas.microsoft.com/office/drawing/2014/main" id="{C35B8F3E-C908-674E-8ED6-7343E4E8F9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5776" y="4721226"/>
            <a:ext cx="3313113" cy="166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ím 1">
            <a:extLst>
              <a:ext uri="{FF2B5EF4-FFF2-40B4-BE49-F238E27FC236}">
                <a16:creationId xmlns:a16="http://schemas.microsoft.com/office/drawing/2014/main" id="{88D65A18-DFB3-224E-82DF-091C3C5EBDB5}"/>
              </a:ext>
            </a:extLst>
          </p:cNvPr>
          <p:cNvSpPr txBox="1">
            <a:spLocks noChangeArrowheads="1"/>
          </p:cNvSpPr>
          <p:nvPr/>
        </p:nvSpPr>
        <p:spPr>
          <a:xfrm>
            <a:off x="539750" y="620713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altLang="hu-HU" dirty="0"/>
              <a:t>    Gyermekkardiológiai Club</a:t>
            </a:r>
            <a:br>
              <a:rPr lang="hu-HU" altLang="hu-HU" dirty="0"/>
            </a:br>
            <a:r>
              <a:rPr lang="hu-HU" altLang="hu-HU" dirty="0"/>
              <a:t>2020</a:t>
            </a:r>
          </a:p>
        </p:txBody>
      </p:sp>
      <p:sp>
        <p:nvSpPr>
          <p:cNvPr id="2" name="Téglalap 1">
            <a:extLst>
              <a:ext uri="{FF2B5EF4-FFF2-40B4-BE49-F238E27FC236}">
                <a16:creationId xmlns:a16="http://schemas.microsoft.com/office/drawing/2014/main" id="{C6419C24-4881-1F41-A1E9-EBFA3EA2C266}"/>
              </a:ext>
            </a:extLst>
          </p:cNvPr>
          <p:cNvSpPr/>
          <p:nvPr/>
        </p:nvSpPr>
        <p:spPr>
          <a:xfrm>
            <a:off x="2063750" y="1893888"/>
            <a:ext cx="708025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altLang="hu-HU" sz="3200" dirty="0"/>
              <a:t>FIV spektruma a magzatban</a:t>
            </a:r>
          </a:p>
          <a:p>
            <a:r>
              <a:rPr lang="hu-HU" altLang="hu-HU" sz="3200" dirty="0"/>
              <a:t>Diagnosztikai kihívások</a:t>
            </a:r>
          </a:p>
          <a:p>
            <a:r>
              <a:rPr lang="hu-HU" altLang="hu-HU" sz="3200" dirty="0"/>
              <a:t>Prof. </a:t>
            </a:r>
            <a:r>
              <a:rPr lang="hu-HU" altLang="hu-HU" sz="3200" dirty="0" err="1"/>
              <a:t>Dr</a:t>
            </a:r>
            <a:r>
              <a:rPr lang="hu-HU" altLang="hu-HU" sz="3200" dirty="0"/>
              <a:t> Kádár Krisztina</a:t>
            </a:r>
          </a:p>
          <a:p>
            <a:r>
              <a:rPr lang="hu-HU" altLang="hu-HU" sz="3200" dirty="0"/>
              <a:t>SE Városmajori Szív és Érgyógyászati Klinika</a:t>
            </a:r>
            <a:endParaRPr lang="hu-HU" altLang="hu-HU" dirty="0"/>
          </a:p>
        </p:txBody>
      </p:sp>
    </p:spTree>
    <p:extLst>
      <p:ext uri="{BB962C8B-B14F-4D97-AF65-F5344CB8AC3E}">
        <p14:creationId xmlns:p14="http://schemas.microsoft.com/office/powerpoint/2010/main" val="38919126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95686DAD-3245-CB45-8353-F2342B937DD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981201" y="0"/>
            <a:ext cx="8462963" cy="2997200"/>
          </a:xfrm>
        </p:spPr>
        <p:txBody>
          <a:bodyPr anchor="ctr"/>
          <a:lstStyle/>
          <a:p>
            <a:pPr>
              <a:lnSpc>
                <a:spcPct val="150000"/>
              </a:lnSpc>
              <a:defRPr/>
            </a:pPr>
            <a:r>
              <a:rPr lang="hu-HU" altLang="hu-HU" sz="3200" b="1"/>
              <a:t>FALLOT – TETRALOGIA </a:t>
            </a:r>
            <a:br>
              <a:rPr lang="hu-HU" altLang="hu-HU" sz="3200" b="1"/>
            </a:br>
            <a:r>
              <a:rPr lang="hu-HU" altLang="hu-HU" sz="3200" b="1"/>
              <a:t>HOGYAN VÁLTOZTAK A SEBÉSZI LEHETŐSÉGEK/MEGOLDÁSOK?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E80F3B9C-4ED3-834A-9B5E-48B6F341F50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828800" y="3357564"/>
            <a:ext cx="8610600" cy="3271837"/>
          </a:xfrm>
        </p:spPr>
        <p:txBody>
          <a:bodyPr/>
          <a:lstStyle/>
          <a:p>
            <a:pPr>
              <a:lnSpc>
                <a:spcPct val="90000"/>
              </a:lnSpc>
              <a:buFont typeface="Monotype Sorts" charset="2"/>
              <a:buNone/>
              <a:defRPr/>
            </a:pPr>
            <a:r>
              <a:rPr lang="hu-HU" altLang="hu-HU" sz="3200" b="1"/>
              <a:t>Prof. Dr. Hartyánszky István</a:t>
            </a:r>
          </a:p>
          <a:p>
            <a:pPr>
              <a:lnSpc>
                <a:spcPct val="90000"/>
              </a:lnSpc>
              <a:buFont typeface="Monotype Sorts" charset="2"/>
              <a:buNone/>
              <a:defRPr/>
            </a:pPr>
            <a:endParaRPr lang="hu-HU" altLang="hu-HU" sz="2000" b="1"/>
          </a:p>
          <a:p>
            <a:pPr>
              <a:lnSpc>
                <a:spcPct val="90000"/>
              </a:lnSpc>
              <a:buFont typeface="Monotype Sorts" charset="2"/>
              <a:buNone/>
              <a:defRPr/>
            </a:pPr>
            <a:endParaRPr lang="hu-HU" altLang="hu-HU" sz="3200"/>
          </a:p>
          <a:p>
            <a:pPr>
              <a:lnSpc>
                <a:spcPct val="90000"/>
              </a:lnSpc>
              <a:buFont typeface="Monotype Sorts" charset="2"/>
              <a:buNone/>
              <a:defRPr/>
            </a:pPr>
            <a:r>
              <a:rPr lang="hu-HU" altLang="hu-HU" sz="2000" b="1"/>
              <a:t>Szegedi Tudományegyetem</a:t>
            </a:r>
          </a:p>
          <a:p>
            <a:pPr>
              <a:lnSpc>
                <a:spcPct val="90000"/>
              </a:lnSpc>
              <a:buFont typeface="Monotype Sorts" charset="2"/>
              <a:buNone/>
              <a:defRPr/>
            </a:pPr>
            <a:r>
              <a:rPr lang="hu-HU" altLang="hu-HU" sz="2000" b="1"/>
              <a:t>Szent-Györgyi Albert Klinikai Központ, </a:t>
            </a:r>
          </a:p>
          <a:p>
            <a:pPr>
              <a:lnSpc>
                <a:spcPct val="90000"/>
              </a:lnSpc>
              <a:buFont typeface="Monotype Sorts" charset="2"/>
              <a:buNone/>
              <a:defRPr/>
            </a:pPr>
            <a:r>
              <a:rPr lang="hu-HU" altLang="hu-HU" sz="2000" b="1"/>
              <a:t>Kardiológiai Központ Szívsebészeti Osztály</a:t>
            </a:r>
            <a:r>
              <a:rPr lang="hu-HU" altLang="hu-HU"/>
              <a:t> </a:t>
            </a:r>
            <a:endParaRPr lang="hu-HU" altLang="hu-HU" sz="2000" b="1"/>
          </a:p>
          <a:p>
            <a:pPr>
              <a:buFont typeface="Monotype Sorts" charset="2"/>
              <a:buNone/>
              <a:defRPr/>
            </a:pPr>
            <a:endParaRPr lang="hu-HU" altLang="hu-HU" sz="2000"/>
          </a:p>
          <a:p>
            <a:pPr>
              <a:buFont typeface="Monotype Sorts" charset="2"/>
              <a:buNone/>
              <a:defRPr/>
            </a:pPr>
            <a:endParaRPr lang="hu-HU" altLang="hu-HU" sz="2800"/>
          </a:p>
          <a:p>
            <a:pPr>
              <a:buFont typeface="Monotype Sorts" charset="2"/>
              <a:buNone/>
              <a:defRPr/>
            </a:pPr>
            <a:endParaRPr lang="hu-HU" altLang="hu-HU" sz="2800"/>
          </a:p>
        </p:txBody>
      </p:sp>
    </p:spTree>
    <p:extLst>
      <p:ext uri="{BB962C8B-B14F-4D97-AF65-F5344CB8AC3E}">
        <p14:creationId xmlns:p14="http://schemas.microsoft.com/office/powerpoint/2010/main" val="26344486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216</Words>
  <Application>Microsoft Office PowerPoint</Application>
  <PresentationFormat>Szélesvásznú</PresentationFormat>
  <Paragraphs>40</Paragraphs>
  <Slides>7</Slides>
  <Notes>2</Notes>
  <HiddenSlides>0</HiddenSlides>
  <MMClips>0</MMClips>
  <ScaleCrop>false</ScaleCrop>
  <HeadingPairs>
    <vt:vector size="8" baseType="variant">
      <vt:variant>
        <vt:lpstr>Használt betűtípusok</vt:lpstr>
      </vt:variant>
      <vt:variant>
        <vt:i4>7</vt:i4>
      </vt:variant>
      <vt:variant>
        <vt:lpstr>Téma</vt:lpstr>
      </vt:variant>
      <vt:variant>
        <vt:i4>1</vt:i4>
      </vt:variant>
      <vt:variant>
        <vt:lpstr>Beágyazott OLE kiszolgálók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16" baseType="lpstr">
      <vt:lpstr>Arial</vt:lpstr>
      <vt:lpstr>Bookman Old Style</vt:lpstr>
      <vt:lpstr>Calibri</vt:lpstr>
      <vt:lpstr>Calibri Light</vt:lpstr>
      <vt:lpstr>Comic Sans MS</vt:lpstr>
      <vt:lpstr>Monotype Sorts</vt:lpstr>
      <vt:lpstr>Times New Roman</vt:lpstr>
      <vt:lpstr>Office-téma</vt:lpstr>
      <vt:lpstr>Dokumentum</vt:lpstr>
      <vt:lpstr>PowerPoint-bemutató</vt:lpstr>
      <vt:lpstr>Fallot-tetralogia újszülött és csecsemőkorban</vt:lpstr>
      <vt:lpstr> Fallot-tetralogia csecsemő és gyermekkorban </vt:lpstr>
      <vt:lpstr>Felnőttkori fallot-tetralógia - hosszú távú utánkövetési adataink - egy centrum adatai</vt:lpstr>
      <vt:lpstr>A Fallot-tetralógia genetikai vonatkozásai</vt:lpstr>
      <vt:lpstr>Gyermekkardiológiai Club 2020</vt:lpstr>
      <vt:lpstr>FALLOT – TETRALOGIA  HOGYAN VÁLTOZTAK A SEBÉSZI LEHETŐSÉGEK/MEGOLDÁSOK?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Kádár Krisztina</dc:creator>
  <cp:lastModifiedBy>Lantos Tamás</cp:lastModifiedBy>
  <cp:revision>3</cp:revision>
  <dcterms:created xsi:type="dcterms:W3CDTF">2020-02-02T17:23:58Z</dcterms:created>
  <dcterms:modified xsi:type="dcterms:W3CDTF">2020-03-09T13:09:39Z</dcterms:modified>
</cp:coreProperties>
</file>