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258" r:id="rId3"/>
    <p:sldId id="256" r:id="rId4"/>
    <p:sldId id="320" r:id="rId5"/>
    <p:sldId id="321" r:id="rId6"/>
    <p:sldId id="469" r:id="rId7"/>
    <p:sldId id="257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9"/>
    <p:restoredTop sz="94696"/>
  </p:normalViewPr>
  <p:slideViewPr>
    <p:cSldViewPr snapToGrid="0" snapToObjects="1">
      <p:cViewPr varScale="1">
        <p:scale>
          <a:sx n="63" d="100"/>
          <a:sy n="63" d="100"/>
        </p:scale>
        <p:origin x="19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BEB0A-D7B3-0D4D-B05C-A6A5300B37D4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1F0DC-5B23-B149-A637-030DDEB94F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1834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E9D291-FC2D-6A4C-B1A2-14B6EA7411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1CA91-8852-A648-B083-F68CDC375A53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43751B45-C356-E847-9643-FCDDE14908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975" y="763588"/>
            <a:ext cx="6496050" cy="3654425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3415D8D-3C0C-054E-918C-7F7957C07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50292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11703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8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7AD0E3C-5B7A-1D46-B7A1-DCB7DC49D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B7DF9FF-4664-E14C-9B2A-F5E6A5858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56AF51E-7A93-A345-99AB-83E6AB440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F3143D4-CB2B-EC47-BEF4-B1BBED8B1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6835DEB-A453-ED4A-8908-9F61E557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500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8B97D9-84B5-B944-92A8-43FAAD70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16276AC-7AAD-0547-97F3-DE624D475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81ED9FE-45D7-3E4C-9502-D96DBC565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AC3854D-FAB6-9048-AA75-A50B771D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D4CBDCC-3686-D047-BCBA-4CC827B1E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021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24B5A25-9E52-F043-9E47-B48F7E951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03111DE-1FB5-3742-B757-8F01A7ABE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2945091-3E26-E045-AFBF-257B0A0CA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5E239AD-0CFF-E44B-BA24-AB26E7A4C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967FFE-9E8D-5E48-A29B-AA43607DE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557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304802" y="3962400"/>
            <a:ext cx="11064647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/>
              <a:t>Click to add photo album title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604981" y="5181600"/>
            <a:ext cx="109728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844800" y="5133975"/>
            <a:ext cx="8515928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date and other details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8128000" y="1600200"/>
            <a:ext cx="3048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/>
              <a:t>Click icon to add picture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35792" y="186904"/>
            <a:ext cx="11684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3/9/2020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7876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6D74F7-58B6-D94F-B22D-02AE1FF46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69B8A04-C366-1943-8993-5EEBB10DB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813E5C6-B992-7549-A756-9DC264CC8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70C66A-C8A7-5241-9EF2-8230566FC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3F15ED0-7952-2842-BDE5-6E93C573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255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CEE1BA-2C07-5C41-9494-B54D9DA1F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B3425E2-BBFD-1C4F-8A95-EE0E383ED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16ECA29-2ABC-3549-A90E-9E0664B03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58B75FF-15C3-E941-8D89-3CC1F1702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B9BC5F4-4F76-5041-8002-F3F8558E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286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EDA103-9158-F347-A4F6-90DE4A1E9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B5E6E5B-6985-8545-9732-D2DB0865D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29F560A-D71F-224F-AE23-C96A29925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D20F5DC-F5CC-DB41-A844-0B46C3DB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5F8AFBE-B7D4-614D-93FB-F6E35653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3329B1F-AAEB-5249-B5C8-6E3EA1F8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010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FA942B-A26D-DA4B-9B14-998E72664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60ECACD-2670-4C4F-A121-45F31B94E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ADC1D20-103B-A746-AB74-8DFB9F613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9253288-5D7D-5441-89DF-95860909C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202C734-D633-A14C-80AD-B98D59F0D2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1BF3998-9273-1843-B920-1FC6AD66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47DBA74-6F9A-534E-8B88-AA5B8AE9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27A81C16-3C33-B14C-9C78-9BC3D7D77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256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C9B0F8-20BC-F94A-946D-6D47AF547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695871D-D25E-9946-9489-625DF3836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591DC8D-E77E-8245-84C9-4AD46BBED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F9C4E41-7EEB-F346-B664-21F95CD4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281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9B8F976-6E9D-A147-866D-5BD8FE25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86340C1-1014-DD4C-ACF2-F993515E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9965204-F489-0A4C-A91E-29ED74D4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525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BA180E-13E9-664C-A657-8D34E97D4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4DB5069-BCD5-E245-A126-24546BE62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5CD6408-EC6D-2241-A09A-9C89AC3DF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EE665A-28CA-214A-A18A-6E3F78FEF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5012F63-D477-DB42-93F6-AB131246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076FE9D-C6E9-D046-9ADA-3841B697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196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06EBB85-6AD9-0D4E-929D-C0008C071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F3F7098B-93E5-8E48-992D-0C436A5FE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AF029D6-BA9E-6A4D-88AA-B7BA30E05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BB4E247-7DA4-D541-A498-C936AB0B1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16B3475-F64D-CC41-AEC4-E020E736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CC811E1-795B-8E43-B5CF-90A624B92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113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AC8C6A79-2364-2445-90AA-B8CD260C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2FDA94A-1C77-4141-8260-61F24FA94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52B319D-488B-DF4D-80F9-808E92D237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34A01-0628-0444-A235-7E5CEEA37E6A}" type="datetimeFigureOut">
              <a:rPr lang="hu-HU" smtClean="0"/>
              <a:t>2020. 03. 09.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565AB9B-89FE-F04B-B370-BCAD1C6E4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0379F0A-8F19-5042-8385-E82E8998F8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8A8A3-73EA-C44E-B805-E57803C2EC3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69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menad.hu/2019/02/19/ismet-nemzetkozi-hiru-kutatokkal-talalkozhatnak-a-szegedi-tudos-akademia-novendekei/" TargetMode="External"/><Relationship Id="rId2" Type="http://schemas.openxmlformats.org/officeDocument/2006/relationships/hyperlink" Target="http://www.google.hu/url?sa=i&amp;rct=j&amp;q=&amp;esrc=s&amp;source=images&amp;cd=&amp;ved=2ahUKEwivudzA7JznAhUFNOwKHUn6CYkQjRx6BAgBEAQ&amp;url=http://www.vasarhely24.com/esemeny/ma-kezdodik-a-te-mar-szinte-szte-s-vagy-programsorozat&amp;psig=AOvVaw2Yp6pocY4XaD654h66z8hK&amp;ust=1579976289328073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um 1">
            <a:extLst>
              <a:ext uri="{FF2B5EF4-FFF2-40B4-BE49-F238E27FC236}">
                <a16:creationId xmlns:a16="http://schemas.microsoft.com/office/drawing/2014/main" id="{8D5C3B54-926F-144D-A686-30A2EF7E61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681530"/>
              </p:ext>
            </p:extLst>
          </p:nvPr>
        </p:nvGraphicFramePr>
        <p:xfrm>
          <a:off x="4173538" y="719138"/>
          <a:ext cx="3843337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okumentum" r:id="rId3" imgW="5765800" imgH="8128000" progId="Word.Document.12">
                  <p:embed/>
                </p:oleObj>
              </mc:Choice>
              <mc:Fallback>
                <p:oleObj name="Dokumentum" r:id="rId3" imgW="5765800" imgH="81280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3538" y="719138"/>
                        <a:ext cx="3843337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2620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09800" y="302792"/>
            <a:ext cx="7772400" cy="132600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hu-HU" sz="4000" b="1" dirty="0" err="1">
                <a:latin typeface="Times New Roman" pitchFamily="18" charset="0"/>
                <a:cs typeface="Times New Roman" pitchFamily="18" charset="0"/>
              </a:rPr>
              <a:t>Fallot-tetralogia</a:t>
            </a:r>
            <a:r>
              <a:rPr lang="hu-HU" sz="4000" b="1" dirty="0">
                <a:latin typeface="Times New Roman" pitchFamily="18" charset="0"/>
                <a:cs typeface="Times New Roman" pitchFamily="18" charset="0"/>
              </a:rPr>
              <a:t> újszülött és csecsemőkorban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67608" y="4772744"/>
            <a:ext cx="7088832" cy="1752600"/>
          </a:xfrm>
        </p:spPr>
        <p:txBody>
          <a:bodyPr>
            <a:normAutofit/>
          </a:bodyPr>
          <a:lstStyle/>
          <a:p>
            <a:r>
              <a:rPr lang="hu-HU" sz="2800" b="1" i="1" dirty="0">
                <a:latin typeface="Times New Roman" pitchFamily="18" charset="0"/>
                <a:cs typeface="Times New Roman" pitchFamily="18" charset="0"/>
              </a:rPr>
              <a:t>Katona Márta, Rácz Katalin, </a:t>
            </a:r>
            <a:r>
              <a:rPr lang="hu-HU" sz="2800" b="1" i="1" dirty="0" err="1">
                <a:latin typeface="Times New Roman" pitchFamily="18" charset="0"/>
                <a:cs typeface="Times New Roman" pitchFamily="18" charset="0"/>
              </a:rPr>
              <a:t>Babik</a:t>
            </a:r>
            <a:r>
              <a:rPr lang="hu-HU" sz="2800" b="1" i="1" dirty="0">
                <a:latin typeface="Times New Roman" pitchFamily="18" charset="0"/>
                <a:cs typeface="Times New Roman" pitchFamily="18" charset="0"/>
              </a:rPr>
              <a:t> Barna, </a:t>
            </a:r>
            <a:r>
              <a:rPr lang="hu-HU" sz="2800" b="1" i="1" dirty="0" err="1">
                <a:latin typeface="Times New Roman" pitchFamily="18" charset="0"/>
                <a:cs typeface="Times New Roman" pitchFamily="18" charset="0"/>
              </a:rPr>
              <a:t>Hartyánszky</a:t>
            </a:r>
            <a:r>
              <a:rPr lang="hu-HU" sz="2800" b="1" i="1" dirty="0">
                <a:latin typeface="Times New Roman" pitchFamily="18" charset="0"/>
                <a:cs typeface="Times New Roman" pitchFamily="18" charset="0"/>
              </a:rPr>
              <a:t> István és </a:t>
            </a:r>
            <a:r>
              <a:rPr lang="hu-HU" sz="2800" b="1" i="1" dirty="0" err="1">
                <a:latin typeface="Times New Roman" pitchFamily="18" charset="0"/>
                <a:cs typeface="Times New Roman" pitchFamily="18" charset="0"/>
              </a:rPr>
              <a:t>Bogáts</a:t>
            </a:r>
            <a:r>
              <a:rPr lang="hu-HU" sz="2800" b="1" i="1" dirty="0">
                <a:latin typeface="Times New Roman" pitchFamily="18" charset="0"/>
                <a:cs typeface="Times New Roman" pitchFamily="18" charset="0"/>
              </a:rPr>
              <a:t> Gábor 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775520" y="5910372"/>
            <a:ext cx="868603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SZTE Gyermekgyógyászati Klinika, </a:t>
            </a:r>
            <a:r>
              <a:rPr lang="hu-HU" sz="2400" b="1" dirty="0" err="1">
                <a:latin typeface="Times New Roman" pitchFamily="18" charset="0"/>
                <a:cs typeface="Times New Roman" pitchFamily="18" charset="0"/>
              </a:rPr>
              <a:t>Aneszteziológiai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 és Intenzív </a:t>
            </a:r>
          </a:p>
          <a:p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Terápiás Intézet, Kardiológiai Centrum Szívsebészeti Osztály</a:t>
            </a:r>
          </a:p>
        </p:txBody>
      </p:sp>
      <p:sp>
        <p:nvSpPr>
          <p:cNvPr id="14340" name="AutoShape 4" descr="Képtalálat a következőre: „SZTE”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79575" y="-1485900"/>
            <a:ext cx="5734050" cy="3095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4342" name="AutoShape 6" descr="Képtalálat a következőre: „SZTE”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79575" y="-1485900"/>
            <a:ext cx="5734050" cy="3095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4348" name="Picture 12" descr="Kapcsolódó ké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31618" y="1988841"/>
            <a:ext cx="3328764" cy="2502313"/>
          </a:xfrm>
          <a:prstGeom prst="rect">
            <a:avLst/>
          </a:prstGeom>
          <a:noFill/>
        </p:spPr>
      </p:pic>
      <p:pic>
        <p:nvPicPr>
          <p:cNvPr id="12" name="Picture 2" descr="Szegedi Tudományegyetem Szent-Györgyi Albert Klinikai Közpo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12225" y="2630804"/>
            <a:ext cx="1579661" cy="15902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Picture 9" descr="Szege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3592" y="2708920"/>
            <a:ext cx="1394520" cy="136815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0" name="AutoShape 6" descr="Képtalálat a következőre: „SZTE”">
            <a:hlinkClick r:id="rId2"/>
            <a:extLst>
              <a:ext uri="{FF2B5EF4-FFF2-40B4-BE49-F238E27FC236}">
                <a16:creationId xmlns:a16="http://schemas.microsoft.com/office/drawing/2014/main" id="{BB104BF1-B41D-9B4E-BB91-9EDF5DF300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66825"/>
            <a:ext cx="5734050" cy="3095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259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C9E56E4-8CC2-C443-8A07-7901389D7B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55913" y="2205038"/>
            <a:ext cx="7632700" cy="958850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pPr algn="r"/>
            <a:r>
              <a:rPr lang="hu-HU" altLang="hu-HU" sz="4000" b="1">
                <a:latin typeface="Comic Sans MS" panose="030F0902030302020204" pitchFamily="66" charset="0"/>
              </a:rPr>
              <a:t> </a:t>
            </a:r>
            <a:r>
              <a:rPr lang="hu-HU" altLang="hu-HU" b="1">
                <a:latin typeface="Comic Sans MS" panose="030F0902030302020204" pitchFamily="66" charset="0"/>
              </a:rPr>
              <a:t>Fallot-tetralogia csecsemő és gyermekkorban</a:t>
            </a:r>
            <a:r>
              <a:rPr lang="hu-HU" altLang="hu-HU"/>
              <a:t> 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2547A3D-79BA-C546-96A0-49B3991177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79650" y="5373688"/>
            <a:ext cx="7416800" cy="1249362"/>
          </a:xfrm>
          <a:noFill/>
          <a:ln/>
        </p:spPr>
        <p:txBody>
          <a:bodyPr vert="horz" lIns="92075" tIns="46038" rIns="92075" bIns="46038" rtlCol="0">
            <a:normAutofit fontScale="92500" lnSpcReduction="20000"/>
          </a:bodyPr>
          <a:lstStyle/>
          <a:p>
            <a:pPr marL="342900" indent="-342900">
              <a:lnSpc>
                <a:spcPct val="80000"/>
              </a:lnSpc>
            </a:pPr>
            <a:r>
              <a:rPr lang="hu-HU" altLang="hu-HU" sz="1400" b="1">
                <a:latin typeface="Comic Sans MS" panose="030F0902030302020204" pitchFamily="66" charset="0"/>
              </a:rPr>
              <a:t>Rácz Katalin, Katona Márta, Hartyánszky István, Bogáts Gábor </a:t>
            </a:r>
          </a:p>
          <a:p>
            <a:pPr marL="342900" indent="-342900">
              <a:lnSpc>
                <a:spcPct val="80000"/>
              </a:lnSpc>
            </a:pPr>
            <a:endParaRPr lang="hu-HU" altLang="hu-HU" sz="1400" b="1">
              <a:latin typeface="Comic Sans MS" panose="030F0902030302020204" pitchFamily="66" charset="0"/>
            </a:endParaRPr>
          </a:p>
          <a:p>
            <a:pPr marL="342900" indent="-342900">
              <a:lnSpc>
                <a:spcPct val="80000"/>
              </a:lnSpc>
            </a:pPr>
            <a:r>
              <a:rPr lang="hu-HU" altLang="hu-HU" sz="1400">
                <a:latin typeface="Comic Sans MS" panose="030F0902030302020204" pitchFamily="66" charset="0"/>
              </a:rPr>
              <a:t>SZTE Gyermekgyógyászati Klinika és Gyermek Egészségügyi Központ</a:t>
            </a:r>
          </a:p>
          <a:p>
            <a:pPr marL="342900" indent="-342900">
              <a:lnSpc>
                <a:spcPct val="80000"/>
              </a:lnSpc>
            </a:pPr>
            <a:r>
              <a:rPr lang="hu-HU" altLang="hu-HU" sz="1400">
                <a:latin typeface="Comic Sans MS" panose="030F0902030302020204" pitchFamily="66" charset="0"/>
              </a:rPr>
              <a:t>SZTE II. Belgyógyászati Klinika és Kardiológiai Központ Szívsebészeti Osztály</a:t>
            </a:r>
          </a:p>
          <a:p>
            <a:pPr marL="342900" indent="-342900">
              <a:lnSpc>
                <a:spcPct val="80000"/>
              </a:lnSpc>
            </a:pPr>
            <a:r>
              <a:rPr lang="hu-HU" altLang="hu-HU" sz="1400">
                <a:latin typeface="Comic Sans MS" panose="030F0902030302020204" pitchFamily="66" charset="0"/>
              </a:rPr>
              <a:t>Szeged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7E4C09A7-C59C-FF4E-AC8B-ED87C3EC6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6442075"/>
            <a:ext cx="38877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u-HU" altLang="hu-HU" sz="1200">
                <a:latin typeface="Comic Sans MS" panose="030F0902030302020204" pitchFamily="66" charset="0"/>
              </a:rPr>
              <a:t>Gyermekkardiológiai klub, Budapest 2020.01.31.</a:t>
            </a:r>
          </a:p>
        </p:txBody>
      </p:sp>
      <p:pic>
        <p:nvPicPr>
          <p:cNvPr id="4101" name="Picture 6" descr="SZTE">
            <a:extLst>
              <a:ext uri="{FF2B5EF4-FFF2-40B4-BE49-F238E27FC236}">
                <a16:creationId xmlns:a16="http://schemas.microsoft.com/office/drawing/2014/main" id="{7DD4FADC-B1F8-994F-9E2C-93157E08B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333375"/>
            <a:ext cx="1655763" cy="15319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98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38283" y="1933572"/>
            <a:ext cx="8701117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cap="small" dirty="0">
                <a:solidFill>
                  <a:schemeClr val="bg1"/>
                </a:solidFill>
                <a:effectLst/>
              </a:rPr>
              <a:t>Felnőttkori </a:t>
            </a:r>
            <a:r>
              <a:rPr lang="hu-HU" cap="small" dirty="0" err="1">
                <a:effectLst/>
              </a:rPr>
              <a:t>fallot-tetralógia</a:t>
            </a:r>
            <a:br>
              <a:rPr lang="hu-HU" cap="small" dirty="0">
                <a:effectLst/>
              </a:rPr>
            </a:br>
            <a:r>
              <a:rPr lang="hu-HU" cap="small" dirty="0">
                <a:effectLst/>
              </a:rPr>
              <a:t>- hosszú távú utánkövetési adataink</a:t>
            </a:r>
            <a:br>
              <a:rPr lang="hu-HU" cap="small" dirty="0">
                <a:effectLst/>
              </a:rPr>
            </a:br>
            <a:r>
              <a:rPr lang="hu-HU" cap="small" dirty="0">
                <a:effectLst/>
              </a:rPr>
              <a:t>- egy centrum adatai</a:t>
            </a:r>
            <a:endParaRPr lang="en-US" cap="small" dirty="0">
              <a:effectLst/>
            </a:endParaRPr>
          </a:p>
        </p:txBody>
      </p:sp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>
          <a:xfrm>
            <a:off x="1738282" y="3714752"/>
            <a:ext cx="8715436" cy="1219200"/>
          </a:xfrm>
        </p:spPr>
        <p:txBody>
          <a:bodyPr/>
          <a:lstStyle/>
          <a:p>
            <a:pPr algn="ctr">
              <a:defRPr/>
            </a:pPr>
            <a:r>
              <a:rPr lang="hu-HU" sz="2000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Ambrus N., </a:t>
            </a:r>
            <a:r>
              <a:rPr lang="hu-HU" sz="2000" dirty="0">
                <a:solidFill>
                  <a:schemeClr val="bg1"/>
                </a:solidFill>
                <a:latin typeface="Bookman Old Style" panose="02050604050505020204" pitchFamily="18" charset="0"/>
              </a:rPr>
              <a:t>Havasi K., </a:t>
            </a:r>
            <a:r>
              <a:rPr lang="hu-HU" sz="2000" dirty="0">
                <a:latin typeface="Bookman Old Style" panose="02050604050505020204" pitchFamily="18" charset="0"/>
              </a:rPr>
              <a:t>Kalapos A., Berek K., </a:t>
            </a:r>
            <a:r>
              <a:rPr lang="hu-HU" sz="2000" dirty="0" err="1">
                <a:latin typeface="Bookman Old Style" panose="02050604050505020204" pitchFamily="18" charset="0"/>
              </a:rPr>
              <a:t>Bogáts</a:t>
            </a:r>
            <a:r>
              <a:rPr lang="hu-HU" sz="2000" dirty="0">
                <a:latin typeface="Bookman Old Style" panose="02050604050505020204" pitchFamily="18" charset="0"/>
              </a:rPr>
              <a:t> G., Kovács G., </a:t>
            </a:r>
            <a:r>
              <a:rPr lang="hu-HU" sz="2000" dirty="0" err="1">
                <a:latin typeface="Bookman Old Style" panose="02050604050505020204" pitchFamily="18" charset="0"/>
              </a:rPr>
              <a:t>Hartyánszky</a:t>
            </a:r>
            <a:r>
              <a:rPr lang="hu-HU" sz="2000" dirty="0">
                <a:latin typeface="Bookman Old Style" panose="02050604050505020204" pitchFamily="18" charset="0"/>
              </a:rPr>
              <a:t> I., Nemes A., </a:t>
            </a:r>
            <a:r>
              <a:rPr lang="hu-HU" sz="2000" dirty="0" err="1">
                <a:latin typeface="Bookman Old Style" panose="02050604050505020204" pitchFamily="18" charset="0"/>
              </a:rPr>
              <a:t>Forster</a:t>
            </a:r>
            <a:r>
              <a:rPr lang="hu-HU" sz="2000" dirty="0">
                <a:latin typeface="Bookman Old Style" panose="02050604050505020204" pitchFamily="18" charset="0"/>
              </a:rPr>
              <a:t> T.</a:t>
            </a:r>
          </a:p>
          <a:p>
            <a:pPr algn="ctr">
              <a:defRPr/>
            </a:pPr>
            <a:r>
              <a:rPr lang="hu-HU" dirty="0">
                <a:latin typeface="Bookman Old Style" panose="02050604050505020204" pitchFamily="18" charset="0"/>
              </a:rPr>
              <a:t>SZTE </a:t>
            </a:r>
            <a:r>
              <a:rPr lang="hu-HU" dirty="0" err="1">
                <a:latin typeface="Bookman Old Style" panose="02050604050505020204" pitchFamily="18" charset="0"/>
              </a:rPr>
              <a:t>II</a:t>
            </a:r>
            <a:r>
              <a:rPr lang="hu-HU" dirty="0">
                <a:latin typeface="Bookman Old Style" panose="02050604050505020204" pitchFamily="18" charset="0"/>
              </a:rPr>
              <a:t>. sz. Belgyógyászati Klinika és Kardiológiai Központ</a:t>
            </a:r>
          </a:p>
          <a:p>
            <a:pPr algn="ctr">
              <a:defRPr/>
            </a:pPr>
            <a:r>
              <a:rPr lang="hu-HU" dirty="0">
                <a:latin typeface="Bookman Old Style" panose="02050604050505020204" pitchFamily="18" charset="0"/>
              </a:rPr>
              <a:t>Szeged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6462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D3D407-82D8-49BB-965C-A9202FDBD1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Fallot</a:t>
            </a:r>
            <a:r>
              <a:rPr lang="hu-HU" dirty="0"/>
              <a:t>-tetralógia genetikai vonatkozásai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F4C091A4-CFB9-49EB-8BC6-4CD6A14D07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Szumutku Fanni</a:t>
            </a:r>
          </a:p>
          <a:p>
            <a:r>
              <a:rPr lang="hu-HU" dirty="0"/>
              <a:t>SE, II. Sz. Gyermekklinika</a:t>
            </a:r>
          </a:p>
          <a:p>
            <a:r>
              <a:rPr lang="hu-HU" dirty="0" err="1"/>
              <a:t>Kerpel-Fronius</a:t>
            </a:r>
            <a:r>
              <a:rPr lang="hu-HU" dirty="0"/>
              <a:t> Ödön Tehetséggondozó Program</a:t>
            </a:r>
          </a:p>
          <a:p>
            <a:r>
              <a:rPr lang="hu-HU" dirty="0"/>
              <a:t>2020.01.31.</a:t>
            </a:r>
          </a:p>
        </p:txBody>
      </p:sp>
    </p:spTree>
    <p:extLst>
      <p:ext uri="{BB962C8B-B14F-4D97-AF65-F5344CB8AC3E}">
        <p14:creationId xmlns:p14="http://schemas.microsoft.com/office/powerpoint/2010/main" val="383066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ím 1">
            <a:extLst>
              <a:ext uri="{FF2B5EF4-FFF2-40B4-BE49-F238E27FC236}">
                <a16:creationId xmlns:a16="http://schemas.microsoft.com/office/drawing/2014/main" id="{43C79EEC-50B0-564C-952F-F6D4588402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63750" y="62071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altLang="hu-HU">
                <a:solidFill>
                  <a:schemeClr val="bg1"/>
                </a:solidFill>
              </a:rPr>
              <a:t>Gyermekkardiológiai Club</a:t>
            </a:r>
            <a:br>
              <a:rPr lang="hu-HU" altLang="hu-HU">
                <a:solidFill>
                  <a:schemeClr val="bg1"/>
                </a:solidFill>
              </a:rPr>
            </a:br>
            <a:r>
              <a:rPr lang="hu-HU" altLang="hu-HU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15362" name="Alcím 2">
            <a:extLst>
              <a:ext uri="{FF2B5EF4-FFF2-40B4-BE49-F238E27FC236}">
                <a16:creationId xmlns:a16="http://schemas.microsoft.com/office/drawing/2014/main" id="{9BF91C12-8470-0F40-8D5B-449EF9C2CEF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2636838"/>
            <a:ext cx="6400800" cy="3001962"/>
          </a:xfrm>
        </p:spPr>
        <p:txBody>
          <a:bodyPr/>
          <a:lstStyle/>
          <a:p>
            <a:r>
              <a:rPr lang="hu-HU" altLang="hu-HU">
                <a:solidFill>
                  <a:schemeClr val="bg1"/>
                </a:solidFill>
              </a:rPr>
              <a:t>FIV spektruma a magzatban</a:t>
            </a:r>
          </a:p>
          <a:p>
            <a:r>
              <a:rPr lang="hu-HU" altLang="hu-HU">
                <a:solidFill>
                  <a:schemeClr val="bg1"/>
                </a:solidFill>
              </a:rPr>
              <a:t>Diagnosztikai kihívások</a:t>
            </a:r>
          </a:p>
          <a:p>
            <a:r>
              <a:rPr lang="hu-HU" altLang="hu-HU" sz="1800">
                <a:solidFill>
                  <a:schemeClr val="bg1"/>
                </a:solidFill>
              </a:rPr>
              <a:t>Prof. Dr Kádár Krisztina</a:t>
            </a:r>
          </a:p>
          <a:p>
            <a:r>
              <a:rPr lang="hu-HU" altLang="hu-HU" sz="1800">
                <a:solidFill>
                  <a:schemeClr val="bg1"/>
                </a:solidFill>
              </a:rPr>
              <a:t>SE Városmajori Szív és Érgyógyászati Klinika</a:t>
            </a:r>
          </a:p>
        </p:txBody>
      </p:sp>
      <p:pic>
        <p:nvPicPr>
          <p:cNvPr id="15363" name="Kép 2">
            <a:extLst>
              <a:ext uri="{FF2B5EF4-FFF2-40B4-BE49-F238E27FC236}">
                <a16:creationId xmlns:a16="http://schemas.microsoft.com/office/drawing/2014/main" id="{C35B8F3E-C908-674E-8ED6-7343E4E8F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6" y="4721226"/>
            <a:ext cx="3313113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ím 1">
            <a:extLst>
              <a:ext uri="{FF2B5EF4-FFF2-40B4-BE49-F238E27FC236}">
                <a16:creationId xmlns:a16="http://schemas.microsoft.com/office/drawing/2014/main" id="{88D65A18-DFB3-224E-82DF-091C3C5EBDB5}"/>
              </a:ext>
            </a:extLst>
          </p:cNvPr>
          <p:cNvSpPr txBox="1">
            <a:spLocks noChangeArrowheads="1"/>
          </p:cNvSpPr>
          <p:nvPr/>
        </p:nvSpPr>
        <p:spPr>
          <a:xfrm>
            <a:off x="539750" y="62071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altLang="hu-HU" dirty="0"/>
              <a:t>    Gyermekkardiológiai Club</a:t>
            </a:r>
            <a:br>
              <a:rPr lang="hu-HU" altLang="hu-HU" dirty="0"/>
            </a:br>
            <a:r>
              <a:rPr lang="hu-HU" altLang="hu-HU" dirty="0"/>
              <a:t>2020</a:t>
            </a:r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C6419C24-4881-1F41-A1E9-EBFA3EA2C266}"/>
              </a:ext>
            </a:extLst>
          </p:cNvPr>
          <p:cNvSpPr/>
          <p:nvPr/>
        </p:nvSpPr>
        <p:spPr>
          <a:xfrm>
            <a:off x="2063750" y="1893888"/>
            <a:ext cx="708025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altLang="hu-HU" sz="3200" dirty="0"/>
              <a:t>FIV spektruma a magzatban</a:t>
            </a:r>
          </a:p>
          <a:p>
            <a:r>
              <a:rPr lang="hu-HU" altLang="hu-HU" sz="3200" dirty="0"/>
              <a:t>Diagnosztikai kihívások</a:t>
            </a:r>
          </a:p>
          <a:p>
            <a:r>
              <a:rPr lang="hu-HU" altLang="hu-HU" sz="3200" dirty="0"/>
              <a:t>Prof. </a:t>
            </a:r>
            <a:r>
              <a:rPr lang="hu-HU" altLang="hu-HU" sz="3200" dirty="0" err="1"/>
              <a:t>Dr</a:t>
            </a:r>
            <a:r>
              <a:rPr lang="hu-HU" altLang="hu-HU" sz="3200" dirty="0"/>
              <a:t> Kádár Krisztina</a:t>
            </a:r>
          </a:p>
          <a:p>
            <a:r>
              <a:rPr lang="hu-HU" altLang="hu-HU" sz="3200" dirty="0"/>
              <a:t>SE Városmajori Szív és Érgyógyászati Klinika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89191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5686DAD-3245-CB45-8353-F2342B937D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1" y="0"/>
            <a:ext cx="8462963" cy="2997200"/>
          </a:xfrm>
        </p:spPr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hu-HU" altLang="hu-HU" sz="3200" b="1"/>
              <a:t>FALLOT – TETRALOGIA </a:t>
            </a:r>
            <a:br>
              <a:rPr lang="hu-HU" altLang="hu-HU" sz="3200" b="1"/>
            </a:br>
            <a:r>
              <a:rPr lang="hu-HU" altLang="hu-HU" sz="3200" b="1"/>
              <a:t>HOGYAN VÁLTOZTAK A SEBÉSZI LEHETŐSÉGEK/MEGOLDÁSOK?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80F3B9C-4ED3-834A-9B5E-48B6F341F5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357564"/>
            <a:ext cx="8610600" cy="3271837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hu-HU" altLang="hu-HU" sz="3200" b="1"/>
              <a:t>Prof. Dr. Hartyánszky István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hu-HU" altLang="hu-HU" sz="2000" b="1"/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endParaRPr lang="hu-HU" altLang="hu-HU" sz="3200"/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hu-HU" altLang="hu-HU" sz="2000" b="1"/>
              <a:t>Szegedi Tudományegyetem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hu-HU" altLang="hu-HU" sz="2000" b="1"/>
              <a:t>Szent-Györgyi Albert Klinikai Központ, </a:t>
            </a:r>
          </a:p>
          <a:p>
            <a:pPr>
              <a:lnSpc>
                <a:spcPct val="90000"/>
              </a:lnSpc>
              <a:buFont typeface="Monotype Sorts" charset="2"/>
              <a:buNone/>
              <a:defRPr/>
            </a:pPr>
            <a:r>
              <a:rPr lang="hu-HU" altLang="hu-HU" sz="2000" b="1"/>
              <a:t>Kardiológiai Központ Szívsebészeti Osztály</a:t>
            </a:r>
            <a:r>
              <a:rPr lang="hu-HU" altLang="hu-HU"/>
              <a:t> </a:t>
            </a:r>
            <a:endParaRPr lang="hu-HU" altLang="hu-HU" sz="2000" b="1"/>
          </a:p>
          <a:p>
            <a:pPr>
              <a:buFont typeface="Monotype Sorts" charset="2"/>
              <a:buNone/>
              <a:defRPr/>
            </a:pPr>
            <a:endParaRPr lang="hu-HU" altLang="hu-HU" sz="2000"/>
          </a:p>
          <a:p>
            <a:pPr>
              <a:buFont typeface="Monotype Sorts" charset="2"/>
              <a:buNone/>
              <a:defRPr/>
            </a:pPr>
            <a:endParaRPr lang="hu-HU" altLang="hu-HU" sz="2800"/>
          </a:p>
          <a:p>
            <a:pPr>
              <a:buFont typeface="Monotype Sorts" charset="2"/>
              <a:buNone/>
              <a:defRPr/>
            </a:pPr>
            <a:endParaRPr lang="hu-HU" altLang="hu-HU" sz="2800"/>
          </a:p>
        </p:txBody>
      </p:sp>
    </p:spTree>
    <p:extLst>
      <p:ext uri="{BB962C8B-B14F-4D97-AF65-F5344CB8AC3E}">
        <p14:creationId xmlns:p14="http://schemas.microsoft.com/office/powerpoint/2010/main" val="2634448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216</Words>
  <Application>Microsoft Office PowerPoint</Application>
  <PresentationFormat>Szélesvásznú</PresentationFormat>
  <Paragraphs>40</Paragraphs>
  <Slides>7</Slides>
  <Notes>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Comic Sans MS</vt:lpstr>
      <vt:lpstr>Monotype Sorts</vt:lpstr>
      <vt:lpstr>Times New Roman</vt:lpstr>
      <vt:lpstr>Office-téma</vt:lpstr>
      <vt:lpstr>Dokumentum</vt:lpstr>
      <vt:lpstr>PowerPoint-bemutató</vt:lpstr>
      <vt:lpstr>Fallot-tetralogia újszülött és csecsemőkorban</vt:lpstr>
      <vt:lpstr> Fallot-tetralogia csecsemő és gyermekkorban </vt:lpstr>
      <vt:lpstr>Felnőttkori fallot-tetralógia - hosszú távú utánkövetési adataink - egy centrum adatai</vt:lpstr>
      <vt:lpstr>A Fallot-tetralógia genetikai vonatkozásai</vt:lpstr>
      <vt:lpstr>Gyermekkardiológiai Club 2020</vt:lpstr>
      <vt:lpstr>FALLOT – TETRALOGIA  HOGYAN VÁLTOZTAK A SEBÉSZI LEHETŐSÉGEK/MEGOLDÁSOK?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Kádár Krisztina</dc:creator>
  <cp:lastModifiedBy>Lantos Tamás</cp:lastModifiedBy>
  <cp:revision>3</cp:revision>
  <dcterms:created xsi:type="dcterms:W3CDTF">2020-02-02T17:23:58Z</dcterms:created>
  <dcterms:modified xsi:type="dcterms:W3CDTF">2020-03-09T13:09:39Z</dcterms:modified>
</cp:coreProperties>
</file>